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</a:t>
            </a:r>
            <a:r>
              <a:rPr lang="en-US" baseline="0" dirty="0"/>
              <a:t> of Adults Engaged in Discipleship and Serving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Discipleship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223</c:v>
                </c:pt>
                <c:pt idx="1">
                  <c:v>199</c:v>
                </c:pt>
                <c:pt idx="2">
                  <c:v>133</c:v>
                </c:pt>
                <c:pt idx="3">
                  <c:v>200</c:v>
                </c:pt>
                <c:pt idx="4">
                  <c:v>250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26-4E4F-A64A-F74CAE7433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Serving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291</c:v>
                </c:pt>
                <c:pt idx="1">
                  <c:v>223</c:v>
                </c:pt>
                <c:pt idx="2">
                  <c:v>238</c:v>
                </c:pt>
                <c:pt idx="3">
                  <c:v>266</c:v>
                </c:pt>
                <c:pt idx="4">
                  <c:v>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26-4E4F-A64A-F74CAE74338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98713408"/>
        <c:axId val="398705848"/>
      </c:lineChart>
      <c:catAx>
        <c:axId val="39871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705848"/>
        <c:crosses val="autoZero"/>
        <c:auto val="1"/>
        <c:lblAlgn val="ctr"/>
        <c:lblOffset val="100"/>
        <c:noMultiLvlLbl val="0"/>
      </c:catAx>
      <c:valAx>
        <c:axId val="398705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713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81B56-70F6-49BC-86B1-9934755ACA9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FFA79-4BBC-4AE8-98E2-7C641A3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6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A968E-7AEE-9414-1599-A6163AFB7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C4452-1BBA-7B94-97BD-AD1EA00A11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B326D-3F02-5095-9F04-142913D16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1A9B-30BA-4C26-ABA7-FBB0F1573FC2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784C-3C2B-9ECD-57DC-F6E294CAC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57504-68EA-2BB9-3667-C38FF5A05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308C-E242-48B9-9E79-ED08539D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85729-2CB6-7BE5-1678-479861112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2D6E8-CD79-F2D9-3CCE-99197BD9D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13A4D-B110-A465-2906-615CF6AB8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F1CC-4195-4792-82E5-38AB91984268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1E324-D776-C7C7-E667-B3411C13E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44613-8D55-F5BF-19A2-216D5DE9F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308C-E242-48B9-9E79-ED08539D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1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CBAAC-A51C-3F9F-4F0A-B1325AD3D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AB161-23DB-5D2A-5050-E17D53AFE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05ACF-F303-39E8-AFC4-05B5D7404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D2CA-C11A-4647-AB53-96E36ED1CDC7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43C9F-1D10-F031-86A4-2BAAFC994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42FFB-852B-4B3E-98A4-2E311563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308C-E242-48B9-9E79-ED08539D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6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9F3A2-4BFE-0685-27DA-025A963BE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AE94E-3F71-65DD-CDFE-68B97D6BE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990DF-0083-F2F1-70DC-A9178BC84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D269-5747-4204-8B70-C593D7335652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C1DAC-BE55-DCF9-877C-781DBBB85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3D5B2-0E94-B015-F9A4-C609869B0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308C-E242-48B9-9E79-ED08539D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5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AE71F-9871-644C-3603-09C8A5678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71AA3-D548-DDBE-9684-A70156AED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E55D3-4643-94EF-711E-DC21CEED6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C105-B6B4-47B7-9504-4C16C68FC501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806A8-E814-412F-ABDD-BA383F8AC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42ECA-4611-49B1-D005-EF9B4F0C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308C-E242-48B9-9E79-ED08539D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4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17E96-4195-748A-E6C8-18282A6F9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7ADAF-ED67-0E62-02E1-36E2C7F68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F86E8-3894-8E9C-D8C4-DAE4BA22E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59891-C0AD-AD64-EF1B-499874115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4039-6483-4AC8-BFD2-094C93C69BB7}" type="datetime1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84809-358C-EE6B-A12A-77AEEA73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AA07E-F16E-3904-0CC0-04BA07E91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308C-E242-48B9-9E79-ED08539D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54315-F46F-B5C3-6649-05B81AC1B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35738-C1C1-1B29-31D1-9C0602873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B5318D-1A1C-4FFB-5234-48CF5042C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112E15-3F71-46CB-86F5-9B1A492A3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03AF2-5009-66A6-2F94-00F373694D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3375B7-2C50-4BF2-F7DA-0696441A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9D61-1C4D-4AF6-A111-107278DC716B}" type="datetime1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4829EF-B93E-9C22-60A8-425AD7033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451E3B-7AAA-3C66-0FC3-D67F164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308C-E242-48B9-9E79-ED08539D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4822B-E180-EEFE-605B-97ADF5431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B8F131-E507-C8B9-5061-E4C01F2D7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40B8-8F32-4724-B0BF-D81EBA832895}" type="datetime1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76795-6FED-4F84-CFDE-BC22D3519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A43180-F7F3-34D6-DE89-49C28FD21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308C-E242-48B9-9E79-ED08539D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283A56-5A04-6DC0-0A24-EF5D57B20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8B3E-E00B-4749-A046-2A950B2EACF9}" type="datetime1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71E107-9E20-51BE-7C28-2ADB87EB2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E983E-BE2A-3F78-8BA1-EB217A46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308C-E242-48B9-9E79-ED08539D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C2CB3-2E56-529A-D776-A6103DF4C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150AC-17D9-1859-BA54-DFA45BC69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4A9B37-B818-C817-2669-C6AB8CCE0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9C9C0-B414-F105-A5B6-78D895992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2AFAD-36D1-41E4-B295-ABCD6B402E83}" type="datetime1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BF7B6-8738-1D2C-7FCC-66A6CC41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56F6D-5EB2-E291-19FF-05E4D9105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308C-E242-48B9-9E79-ED08539D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9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2F0B8-CE2D-51F2-8C6F-824586EBF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6B3CF2-ADB6-A344-CBA3-1E92903D3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E7B76-01B0-70A0-88F9-BA2C08F26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6945E-7582-09A3-8561-13C60889E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1FB9-947A-4317-A2C1-160B11A83A48}" type="datetime1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99221-E89A-94A6-F77E-71536092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62F2A-3288-CB61-700A-87385E7BD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308C-E242-48B9-9E79-ED08539D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1CCDB9-71BF-D6C5-5607-05EA23795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9D958-80C0-19AD-7AE0-418256EA1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C5E39-A8C5-5AE5-698C-BFA747F3C1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449A08-F0AA-4C9E-8355-79418616ABC4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F4AD8-2374-EA5E-B616-285A37BB4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D02F7-4C6D-F482-F2DC-1E06310F0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9F308C-E242-48B9-9E79-ED08539D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34D97C71-5A95-C397-1148-B5D3D2ED1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A6447E-470E-ECFC-41DC-DEB442CD0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2372" y="1330324"/>
            <a:ext cx="6744929" cy="2387600"/>
          </a:xfrm>
        </p:spPr>
        <p:txBody>
          <a:bodyPr/>
          <a:lstStyle/>
          <a:p>
            <a:r>
              <a:rPr lang="en-US" dirty="0"/>
              <a:t>Report of the </a:t>
            </a:r>
            <a:br>
              <a:rPr lang="en-US" dirty="0"/>
            </a:br>
            <a:r>
              <a:rPr lang="en-US" dirty="0"/>
              <a:t>Senior Pastor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7C1DD-9014-E074-C888-8E9DFD409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2540" y="4220367"/>
            <a:ext cx="6744929" cy="16557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Prepared by Rev. Tom Parkinson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for the Dutilh Townhall Meeting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April 8, 2024</a:t>
            </a:r>
          </a:p>
        </p:txBody>
      </p:sp>
      <p:pic>
        <p:nvPicPr>
          <p:cNvPr id="9" name="Picture 8" descr="A logo with a cross and circles&#10;&#10;Description automatically generated">
            <a:extLst>
              <a:ext uri="{FF2B5EF4-FFF2-40B4-BE49-F238E27FC236}">
                <a16:creationId xmlns:a16="http://schemas.microsoft.com/office/drawing/2014/main" id="{82838E00-2F05-C3DB-E2D8-5C248CA04E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070" y="1030375"/>
            <a:ext cx="2991267" cy="462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3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34D97C71-5A95-C397-1148-B5D3D2ED1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A97A279-AABA-992F-33A6-B67C0342C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20413" y="1825625"/>
            <a:ext cx="405334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“This is to my Father’s glory, that you bear much fruit, showing yourselves to be my disciples” </a:t>
            </a:r>
            <a:br>
              <a:rPr lang="en-US" dirty="0"/>
            </a:br>
            <a:r>
              <a:rPr lang="en-US" dirty="0"/>
              <a:t>(John 15:8)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BAD29E3-3E64-8C0C-B2A0-A973B3082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1297" y="1825625"/>
            <a:ext cx="5181600" cy="4351338"/>
          </a:xfrm>
        </p:spPr>
        <p:txBody>
          <a:bodyPr/>
          <a:lstStyle/>
          <a:p>
            <a:r>
              <a:rPr lang="en-US" dirty="0"/>
              <a:t>Our mission – to make disciples of Jesus Christ who love God, love others, and </a:t>
            </a:r>
            <a:br>
              <a:rPr lang="en-US" dirty="0"/>
            </a:br>
            <a:r>
              <a:rPr lang="en-US" dirty="0"/>
              <a:t>love to serve.</a:t>
            </a:r>
          </a:p>
          <a:p>
            <a:endParaRPr lang="en-US" dirty="0"/>
          </a:p>
          <a:p>
            <a:r>
              <a:rPr lang="en-US" dirty="0"/>
              <a:t>If we are being faithful, our ministry should bear fruit.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D07969-1C24-0A04-6109-A6009B458660}"/>
              </a:ext>
            </a:extLst>
          </p:cNvPr>
          <p:cNvCxnSpPr/>
          <p:nvPr/>
        </p:nvCxnSpPr>
        <p:spPr>
          <a:xfrm>
            <a:off x="6597445" y="1524000"/>
            <a:ext cx="0" cy="44245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3956496-CEA4-8405-4B46-38107F3FA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308C-E242-48B9-9E79-ED08539D81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34D97C71-5A95-C397-1148-B5D3D2ED1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3174486-688D-7CE5-95D7-653D0C4A0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136" y="250031"/>
            <a:ext cx="9387348" cy="1325563"/>
          </a:xfrm>
        </p:spPr>
        <p:txBody>
          <a:bodyPr/>
          <a:lstStyle/>
          <a:p>
            <a:r>
              <a:rPr lang="en-US" u="sng" dirty="0"/>
              <a:t>The Fruit of Our Ministry in 2023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A97A279-AABA-992F-33A6-B67C0342C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13936" y="1575594"/>
            <a:ext cx="4210664" cy="4598194"/>
          </a:xfrm>
        </p:spPr>
        <p:txBody>
          <a:bodyPr>
            <a:normAutofit/>
          </a:bodyPr>
          <a:lstStyle/>
          <a:p>
            <a:r>
              <a:rPr lang="en-US" dirty="0"/>
              <a:t>41 new members received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15 baptisms</a:t>
            </a:r>
          </a:p>
          <a:p>
            <a:endParaRPr lang="en-US" dirty="0"/>
          </a:p>
          <a:p>
            <a:r>
              <a:rPr lang="en-US" dirty="0"/>
              <a:t>70+ children involved in weekly children’s ministries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BAD29E3-3E64-8C0C-B2A0-A973B3082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2135" y="1575594"/>
            <a:ext cx="5181600" cy="4598194"/>
          </a:xfrm>
        </p:spPr>
        <p:txBody>
          <a:bodyPr>
            <a:normAutofit/>
          </a:bodyPr>
          <a:lstStyle/>
          <a:p>
            <a:r>
              <a:rPr lang="en-US" dirty="0"/>
              <a:t>40+ students engaged by Student ministry</a:t>
            </a:r>
          </a:p>
          <a:p>
            <a:endParaRPr lang="en-US" dirty="0"/>
          </a:p>
          <a:p>
            <a:r>
              <a:rPr lang="en-US" dirty="0"/>
              <a:t>Record breaking flea market and VBS offerings, raising nearly $60,000</a:t>
            </a:r>
          </a:p>
          <a:p>
            <a:endParaRPr lang="en-US" dirty="0"/>
          </a:p>
          <a:p>
            <a:r>
              <a:rPr lang="en-US" dirty="0"/>
              <a:t>Development of lay-led ministries – G&amp;G, men’s ministry, and faithful followers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262A782-8AC4-5C78-68B2-3E91DE88C6F1}"/>
              </a:ext>
            </a:extLst>
          </p:cNvPr>
          <p:cNvCxnSpPr/>
          <p:nvPr/>
        </p:nvCxnSpPr>
        <p:spPr>
          <a:xfrm>
            <a:off x="6577780" y="1575594"/>
            <a:ext cx="0" cy="44245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64B6B0-6C74-7B49-0E9B-212B8C42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308C-E242-48B9-9E79-ED08539D81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0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34D97C71-5A95-C397-1148-B5D3D2ED1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2B86D9F-67AD-6FA5-829C-E076D5643D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7934" y="602834"/>
            <a:ext cx="9674393" cy="5652332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F04F5E3-970D-7125-9D5F-EB89D13B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308C-E242-48B9-9E79-ED08539D81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8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34D97C71-5A95-C397-1148-B5D3D2ED1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5013D7E-E926-0024-E583-F45F13E471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9575172"/>
              </p:ext>
            </p:extLst>
          </p:nvPr>
        </p:nvGraphicFramePr>
        <p:xfrm>
          <a:off x="2032000" y="719666"/>
          <a:ext cx="9491406" cy="5661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65454-F17B-D42F-7859-12EA206D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308C-E242-48B9-9E79-ED08539D81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1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34D97C71-5A95-C397-1148-B5D3D2ED1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B43F21-0349-1B9D-E6D0-A03DA4C10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4606" y="365125"/>
            <a:ext cx="9279194" cy="1325563"/>
          </a:xfrm>
        </p:spPr>
        <p:txBody>
          <a:bodyPr/>
          <a:lstStyle/>
          <a:p>
            <a:r>
              <a:rPr lang="en-US" dirty="0"/>
              <a:t>Future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29574-3C4C-55F2-98CC-E403BEE30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4606" y="1825625"/>
            <a:ext cx="5102942" cy="4351338"/>
          </a:xfrm>
        </p:spPr>
        <p:txBody>
          <a:bodyPr/>
          <a:lstStyle/>
          <a:p>
            <a:r>
              <a:rPr lang="en-US" dirty="0"/>
              <a:t>Volunteer capacity &amp; burnout</a:t>
            </a:r>
          </a:p>
          <a:p>
            <a:endParaRPr lang="en-US" dirty="0"/>
          </a:p>
          <a:p>
            <a:r>
              <a:rPr lang="en-US" dirty="0"/>
              <a:t>Pastoral &amp; staffing needs</a:t>
            </a:r>
          </a:p>
          <a:p>
            <a:endParaRPr lang="en-US" dirty="0"/>
          </a:p>
          <a:p>
            <a:r>
              <a:rPr lang="en-US" dirty="0"/>
              <a:t>Children’s ministry space</a:t>
            </a:r>
          </a:p>
          <a:p>
            <a:endParaRPr lang="en-US" dirty="0"/>
          </a:p>
          <a:p>
            <a:r>
              <a:rPr lang="en-US" dirty="0"/>
              <a:t>Denominational identity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96DE6D-2745-F5C2-6216-8ED6EDD96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2462" y="1690688"/>
            <a:ext cx="4351338" cy="435133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5AA76-2085-99FB-59F3-F019868D9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308C-E242-48B9-9E79-ED08539D81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92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9806A71A9A93408FAF245C6F9593F5" ma:contentTypeVersion="18" ma:contentTypeDescription="Create a new document." ma:contentTypeScope="" ma:versionID="e58e58d0af44b9272a1dbdc84794a03d">
  <xsd:schema xmlns:xsd="http://www.w3.org/2001/XMLSchema" xmlns:xs="http://www.w3.org/2001/XMLSchema" xmlns:p="http://schemas.microsoft.com/office/2006/metadata/properties" xmlns:ns2="8cafbe68-9579-4595-9050-f14465bd1170" xmlns:ns3="97802a20-917a-40c2-82c8-f029d180a631" targetNamespace="http://schemas.microsoft.com/office/2006/metadata/properties" ma:root="true" ma:fieldsID="ecc5c86b822cbd46057f1218e271961f" ns2:_="" ns3:_="">
    <xsd:import namespace="8cafbe68-9579-4595-9050-f14465bd1170"/>
    <xsd:import namespace="97802a20-917a-40c2-82c8-f029d180a6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afbe68-9579-4595-9050-f14465bd11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f1940f4-31d5-4010-8ae5-8cb776194d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802a20-917a-40c2-82c8-f029d180a63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4b8bdba-86e3-429a-b92b-584eba713bb2}" ma:internalName="TaxCatchAll" ma:showField="CatchAllData" ma:web="97802a20-917a-40c2-82c8-f029d180a6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cafbe68-9579-4595-9050-f14465bd1170">
      <Terms xmlns="http://schemas.microsoft.com/office/infopath/2007/PartnerControls"/>
    </lcf76f155ced4ddcb4097134ff3c332f>
    <TaxCatchAll xmlns="97802a20-917a-40c2-82c8-f029d180a631" xsi:nil="true"/>
  </documentManagement>
</p:properties>
</file>

<file path=customXml/itemProps1.xml><?xml version="1.0" encoding="utf-8"?>
<ds:datastoreItem xmlns:ds="http://schemas.openxmlformats.org/officeDocument/2006/customXml" ds:itemID="{ADEA1F2A-B50F-4E3D-95E5-2733F56C6988}"/>
</file>

<file path=customXml/itemProps2.xml><?xml version="1.0" encoding="utf-8"?>
<ds:datastoreItem xmlns:ds="http://schemas.openxmlformats.org/officeDocument/2006/customXml" ds:itemID="{FB8CA593-6FE9-4521-A177-0F358F8D28B1}"/>
</file>

<file path=customXml/itemProps3.xml><?xml version="1.0" encoding="utf-8"?>
<ds:datastoreItem xmlns:ds="http://schemas.openxmlformats.org/officeDocument/2006/customXml" ds:itemID="{63ECA8ED-9433-42D7-8F14-3187F69AEF35}"/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164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Report of the  Senior Pastor</vt:lpstr>
      <vt:lpstr>PowerPoint Presentation</vt:lpstr>
      <vt:lpstr>The Fruit of Our Ministry in 2023</vt:lpstr>
      <vt:lpstr>PowerPoint Presentation</vt:lpstr>
      <vt:lpstr>PowerPoint Presentation</vt:lpstr>
      <vt:lpstr>Future Challenges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the  Senior Pastor</dc:title>
  <dc:creator>Tom Parkinson</dc:creator>
  <cp:lastModifiedBy>Tom Parkinson</cp:lastModifiedBy>
  <cp:revision>1</cp:revision>
  <cp:lastPrinted>2024-04-03T14:45:17Z</cp:lastPrinted>
  <dcterms:created xsi:type="dcterms:W3CDTF">2024-04-03T14:05:58Z</dcterms:created>
  <dcterms:modified xsi:type="dcterms:W3CDTF">2024-04-03T14:47:12Z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0x010100649806A71A9A93408FAF245C6F9593F5</vt:lpwstr>
  </property>
</Properties>
</file>